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1.xml" Type="http://schemas.openxmlformats.org/officeDocument/2006/relationships/slide" Id="rId17"/><Relationship Target="slides/slide10.xml" Type="http://schemas.openxmlformats.org/officeDocument/2006/relationships/slide" Id="rId16"/><Relationship Target="slides/slide9.xml" Type="http://schemas.openxmlformats.org/officeDocument/2006/relationships/slide" Id="rId15"/><Relationship Target="slides/slide8.xml" Type="http://schemas.openxmlformats.org/officeDocument/2006/relationships/slide" Id="rId14"/><Relationship Target="presProps.xml" Type="http://schemas.openxmlformats.org/officeDocument/2006/relationships/presProps" Id="rId2"/><Relationship Target="slides/slide6.xml" Type="http://schemas.openxmlformats.org/officeDocument/2006/relationships/slide" Id="rId12"/><Relationship Target="slides/slide7.xml" Type="http://schemas.openxmlformats.org/officeDocument/2006/relationships/slide" Id="rId13"/><Relationship Target="theme/theme1.xml" Type="http://schemas.openxmlformats.org/officeDocument/2006/relationships/theme" Id="rId1"/><Relationship Target="slideMasters/slideMaster1.xml" Type="http://schemas.openxmlformats.org/officeDocument/2006/relationships/slideMaster" Id="rId4"/><Relationship Target="slides/slide4.xml" Type="http://schemas.openxmlformats.org/officeDocument/2006/relationships/slide" Id="rId10"/><Relationship Target="tableStyles.xml" Type="http://schemas.openxmlformats.org/officeDocument/2006/relationships/tableStyles" Id="rId3"/><Relationship Target="slides/slide5.xml" Type="http://schemas.openxmlformats.org/officeDocument/2006/relationships/slide" Id="rId11"/><Relationship Target="slides/slide3.xml" Type="http://schemas.openxmlformats.org/officeDocument/2006/relationships/slide" Id="rId9"/><Relationship Target="notesMasters/notesMaster1.xml" Type="http://schemas.openxmlformats.org/officeDocument/2006/relationships/notesMaster" Id="rId6"/><Relationship Target="slideMasters/slideMaster2.xml" Type="http://schemas.openxmlformats.org/officeDocument/2006/relationships/slideMaster" Id="rId5"/><Relationship Target="slides/slide2.xml" Type="http://schemas.openxmlformats.org/officeDocument/2006/relationships/slide" Id="rId8"/><Relationship Target="slides/slide1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https://www.youtube.com/watch?v=Fn-SpMrTuyI" Type="http://schemas.openxmlformats.org/officeDocument/2006/relationships/hyperlink" TargetMode="External" Id="rId2"/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" name="Shape 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have the big picture now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The case is made from a 3D printer, inside it’s a Raspberry Pi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We try to feature news on the ground and get to the local issues.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Currency has been digitised now for 30 years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Talked about in Peace and Bitcoin: </a:t>
            </a:r>
            <a:r>
              <a:rPr u="sng" lang="en">
                <a:solidFill>
                  <a:schemeClr val="hlink"/>
                </a:solidFill>
                <a:hlinkClick r:id="rId2"/>
              </a:rPr>
              <a:t>https://www.youtube.com/watch?v=Fn-SpMrTuyI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Norman Rockwell's Freedom from Fear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This is the denationalisation of money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The code is the law, the enforcers are the public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It represents digital scarcity. When I used to communicate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4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5.jp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1.jpg" Type="http://schemas.openxmlformats.org/officeDocument/2006/relationships/image" Id="rId4"/><Relationship Target="../media/image04.jp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4"/><Relationship Target="../media/image09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3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6.jp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 txBox="1"/>
          <p:nvPr/>
        </p:nvSpPr>
        <p:spPr>
          <a:xfrm>
            <a:off y="1337100" x="1546275"/>
            <a:ext cy="2478600" cx="5225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22727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Civilization is in a race between </a:t>
            </a:r>
            <a:r>
              <a:rPr b="1"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education</a:t>
            </a:r>
            <a:r>
              <a:rPr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 and </a:t>
            </a:r>
            <a:r>
              <a:rPr b="1"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catastrophe</a:t>
            </a:r>
            <a:r>
              <a:rPr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</a:p>
          <a:p>
            <a:pPr rtl="0" lvl="0">
              <a:lnSpc>
                <a:spcPct val="122727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Let us learn the truth and spread it as far and wide as our circumstances allow. For the truth is the greatest weapon we have.</a:t>
            </a:r>
          </a:p>
        </p:txBody>
      </p:sp>
      <p:sp>
        <p:nvSpPr>
          <p:cNvPr id="42" name="Shape 42"/>
          <p:cNvSpPr txBox="1"/>
          <p:nvPr/>
        </p:nvSpPr>
        <p:spPr>
          <a:xfrm>
            <a:off y="3619525" x="5731837"/>
            <a:ext cy="431700" cx="1634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22727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sz="1800" lang="en">
                <a:solidFill>
                  <a:srgbClr val="6AA84F"/>
                </a:solidFill>
                <a:latin typeface="Droid Sans"/>
                <a:ea typeface="Droid Sans"/>
                <a:cs typeface="Droid Sans"/>
                <a:sym typeface="Droid Sans"/>
              </a:rPr>
              <a:t>~H.G. Wells</a:t>
            </a:r>
          </a:p>
        </p:txBody>
      </p:sp>
      <p:pic>
        <p:nvPicPr>
          <p:cNvPr id="43" name="Shape 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2725" x="7811575"/>
            <a:ext cy="1247949" cx="9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/>
        </p:nvSpPr>
        <p:spPr>
          <a:xfrm>
            <a:off y="790725" x="842614"/>
            <a:ext cy="1858799" cx="937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9600" lang="en">
                <a:solidFill>
                  <a:srgbClr val="645A50"/>
                </a:solidFill>
                <a:latin typeface="Corsiva"/>
                <a:ea typeface="Corsiva"/>
                <a:cs typeface="Corsiva"/>
                <a:sym typeface="Corsiva"/>
              </a:rPr>
              <a:t>“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idx="1" type="subTitle"/>
          </p:nvPr>
        </p:nvSpPr>
        <p:spPr>
          <a:xfrm>
            <a:off y="4513607" x="1798400"/>
            <a:ext cy="467099" cx="5238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800" lang="en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Feathercoin Point of Sale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1000" x="2848343"/>
            <a:ext cy="4312601" cx="323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>
            <p:ph idx="1" type="subTitle"/>
          </p:nvPr>
        </p:nvSpPr>
        <p:spPr>
          <a:xfrm>
            <a:off y="4513607" x="1798400"/>
            <a:ext cy="467099" cx="5238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800" lang="en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Hardware is Open Source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5000" x="737410"/>
            <a:ext cy="4070524" cx="349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4998" x="4597200"/>
            <a:ext cy="4070524" cx="40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 txBox="1"/>
          <p:nvPr>
            <p:ph idx="1" type="subTitle"/>
          </p:nvPr>
        </p:nvSpPr>
        <p:spPr>
          <a:xfrm>
            <a:off y="943025" x="317325"/>
            <a:ext cy="3450900" cx="4127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>
              <a:spcBef>
                <a:spcPts val="0"/>
              </a:spcBef>
              <a:buNone/>
            </a:pPr>
            <a:r>
              <a:rPr b="1" sz="18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What I learned:</a:t>
            </a:r>
          </a:p>
          <a:p>
            <a:pPr algn="l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1DBC2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l" rtl="0" lvl="0" indent="-342900" marL="457200">
              <a:spcBef>
                <a:spcPts val="0"/>
              </a:spcBef>
              <a:buClr>
                <a:srgbClr val="F1DBC2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sz="18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’</a:t>
            </a:r>
            <a:r>
              <a:rPr sz="18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s not the money we want, </a:t>
            </a:r>
          </a:p>
          <a:p>
            <a:pPr algn="l" rtl="0" lvl="1" indent="-342900" marL="914400">
              <a:spcBef>
                <a:spcPts val="0"/>
              </a:spcBef>
              <a:buClr>
                <a:srgbClr val="F1DBC2"/>
              </a:buClr>
              <a:buSzPct val="100000"/>
              <a:buFont typeface="Arial"/>
              <a:buChar char="○"/>
            </a:pPr>
            <a:r>
              <a:rPr sz="18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sz="18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’</a:t>
            </a:r>
            <a:r>
              <a:rPr sz="18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s each other</a:t>
            </a:r>
          </a:p>
          <a:p>
            <a:pPr algn="l" rtl="0" lvl="1" marR="0" indent="-342900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DBC2"/>
              </a:buClr>
              <a:buSzPct val="100000"/>
              <a:buFont typeface="Ubuntu"/>
              <a:buChar char="○"/>
            </a:pPr>
            <a:r>
              <a:rPr sz="18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sz="18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’</a:t>
            </a:r>
            <a:r>
              <a:rPr sz="18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s where it takes us</a:t>
            </a:r>
          </a:p>
          <a:p>
            <a:pPr algn="l" rtl="0" lvl="0" indent="-342900" marL="457200">
              <a:spcBef>
                <a:spcPts val="0"/>
              </a:spcBef>
              <a:buClr>
                <a:srgbClr val="F1DBC2"/>
              </a:buClr>
              <a:buSzPct val="100000"/>
              <a:buFont typeface="Ubuntu"/>
              <a:buChar char="●"/>
            </a:pPr>
            <a:r>
              <a:rPr sz="18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Help me have impact</a:t>
            </a:r>
          </a:p>
          <a:p>
            <a:pPr algn="l" rtl="0" lvl="0" indent="-342900" marL="457200">
              <a:spcBef>
                <a:spcPts val="0"/>
              </a:spcBef>
              <a:buClr>
                <a:srgbClr val="F1DBC2"/>
              </a:buClr>
              <a:buSzPct val="100000"/>
              <a:buFont typeface="Ubuntu"/>
              <a:buChar char="●"/>
            </a:pPr>
            <a:r>
              <a:rPr sz="18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Help me be relevant</a:t>
            </a:r>
          </a:p>
          <a:p>
            <a:pPr algn="l" rtl="0" lvl="0" indent="-342900" marL="457200">
              <a:spcBef>
                <a:spcPts val="0"/>
              </a:spcBef>
              <a:buClr>
                <a:srgbClr val="F1DBC2"/>
              </a:buClr>
              <a:buSzPct val="100000"/>
              <a:buFont typeface="Ubuntu"/>
              <a:buChar char="●"/>
            </a:pPr>
            <a:r>
              <a:rPr sz="18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Help me make my contribution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1200" x="4907108"/>
            <a:ext cy="5143498" cx="412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929650" x="5178800"/>
            <a:ext cy="2755249" cx="366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 txBox="1"/>
          <p:nvPr/>
        </p:nvSpPr>
        <p:spPr>
          <a:xfrm>
            <a:off y="1337100" x="3203224"/>
            <a:ext cy="2638200" cx="4017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just" rtl="0" lvl="0">
              <a:lnSpc>
                <a:spcPct val="122727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sz="3000" lang="en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18e44f11e94a586c6f0a838ad92cb8b061b6f873e1c56635618bf84bca63eab7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y="1161294" x="968710"/>
            <a:ext cy="1088099" cx="253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2400"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Merkle Root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70450" x="5292650"/>
            <a:ext cy="4174452" cx="31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y="4544900" x="5501675"/>
            <a:ext cy="539100" cx="2989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sz="1100" lang="en" i="1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Norman Rockwell's Freedom from Fear 1943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B1B01"/>
        </a:solidFill>
      </p:bgPr>
    </p:bg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-857250" x="-95027"/>
            <a:ext cy="7227817" cx="931522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>
            <a:off y="-857250" x="-209550"/>
            <a:ext cy="7227900" cx="9429900"/>
          </a:xfrm>
          <a:prstGeom prst="rect">
            <a:avLst/>
          </a:prstGeom>
          <a:solidFill>
            <a:srgbClr val="FFFFFF">
              <a:alpha val="64620"/>
            </a:srgbClr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y="1460850" x="1722450"/>
            <a:ext cy="1501500" cx="5660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>
                <a:solidFill>
                  <a:srgbClr val="2B1B01"/>
                </a:solidFill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b="1" sz="1500" lang="en" i="1">
                <a:solidFill>
                  <a:srgbClr val="2B1B01"/>
                </a:solidFill>
                <a:latin typeface="Courier New"/>
                <a:ea typeface="Courier New"/>
                <a:cs typeface="Courier New"/>
                <a:sym typeface="Courier New"/>
              </a:rPr>
              <a:t>sophos</a:t>
            </a:r>
            <a:r>
              <a:rPr lang="en">
                <a:solidFill>
                  <a:srgbClr val="2B1B01"/>
                </a:solidFill>
                <a:latin typeface="Ubuntu"/>
                <a:ea typeface="Ubuntu"/>
                <a:cs typeface="Ubuntu"/>
                <a:sym typeface="Ubuntu"/>
              </a:rPr>
              <a:t> (the experts) &amp; the </a:t>
            </a:r>
            <a:r>
              <a:rPr b="1" sz="1600" lang="en" i="1">
                <a:solidFill>
                  <a:srgbClr val="2B1B01"/>
                </a:solidFill>
                <a:latin typeface="Courier New"/>
                <a:ea typeface="Courier New"/>
                <a:cs typeface="Courier New"/>
                <a:sym typeface="Courier New"/>
              </a:rPr>
              <a:t>demos</a:t>
            </a:r>
            <a:r>
              <a:rPr lang="en">
                <a:solidFill>
                  <a:srgbClr val="2B1B01"/>
                </a:solidFill>
                <a:latin typeface="Ubuntu"/>
                <a:ea typeface="Ubuntu"/>
                <a:cs typeface="Ubuntu"/>
                <a:sym typeface="Ubuntu"/>
              </a:rPr>
              <a:t> (the people)</a:t>
            </a: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B1B01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2B1B01"/>
                </a:solidFill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b="1" lang="en" i="1">
                <a:solidFill>
                  <a:srgbClr val="2B1B01"/>
                </a:solidFill>
                <a:latin typeface="Courier New"/>
                <a:ea typeface="Courier New"/>
                <a:cs typeface="Courier New"/>
                <a:sym typeface="Courier New"/>
              </a:rPr>
              <a:t>episteme</a:t>
            </a:r>
            <a:r>
              <a:rPr lang="en">
                <a:solidFill>
                  <a:srgbClr val="2B1B01"/>
                </a:solidFill>
                <a:latin typeface="Ubuntu"/>
                <a:ea typeface="Ubuntu"/>
                <a:cs typeface="Ubuntu"/>
                <a:sym typeface="Ubuntu"/>
              </a:rPr>
              <a:t> (knowledge) and the </a:t>
            </a:r>
            <a:r>
              <a:rPr b="1" lang="en" i="1">
                <a:solidFill>
                  <a:srgbClr val="2B1B01"/>
                </a:solidFill>
                <a:latin typeface="Courier New"/>
                <a:ea typeface="Courier New"/>
                <a:cs typeface="Courier New"/>
                <a:sym typeface="Courier New"/>
              </a:rPr>
              <a:t>doxa</a:t>
            </a:r>
            <a:r>
              <a:rPr lang="en">
                <a:solidFill>
                  <a:srgbClr val="2B1B01"/>
                </a:solidFill>
                <a:latin typeface="Ubuntu"/>
                <a:ea typeface="Ubuntu"/>
                <a:cs typeface="Ubuntu"/>
                <a:sym typeface="Ubuntu"/>
              </a:rPr>
              <a:t> (opinion)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y="243675" x="2233500"/>
            <a:ext cy="567900" cx="4677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400" lang="en">
                <a:solidFill>
                  <a:srgbClr val="2B1B01"/>
                </a:solidFill>
                <a:latin typeface="Ubuntu"/>
                <a:ea typeface="Ubuntu"/>
                <a:cs typeface="Ubuntu"/>
                <a:sym typeface="Ubuntu"/>
              </a:rPr>
              <a:t>Basic Concepts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 txBox="1"/>
          <p:nvPr>
            <p:ph type="ctrTitle"/>
          </p:nvPr>
        </p:nvSpPr>
        <p:spPr>
          <a:xfrm>
            <a:off y="128621" x="685800"/>
            <a:ext cy="66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/>
              <a:t>Underlying Assumptions</a:t>
            </a:r>
          </a:p>
        </p:txBody>
      </p:sp>
      <p:sp>
        <p:nvSpPr>
          <p:cNvPr id="77" name="Shape 77"/>
          <p:cNvSpPr txBox="1"/>
          <p:nvPr>
            <p:ph idx="2" type="ctrTitle"/>
          </p:nvPr>
        </p:nvSpPr>
        <p:spPr>
          <a:xfrm>
            <a:off y="1193137" x="745850"/>
            <a:ext cy="32634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indent="-304800" marL="45720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AutoNum type="arabicPeriod"/>
            </a:pPr>
            <a:r>
              <a:rPr sz="1200" lang="en">
                <a:latin typeface="Trebuchet MS"/>
                <a:ea typeface="Trebuchet MS"/>
                <a:cs typeface="Trebuchet MS"/>
                <a:sym typeface="Trebuchet MS"/>
              </a:rPr>
              <a:t>Defining definition</a:t>
            </a:r>
          </a:p>
          <a:p>
            <a:pPr algn="l"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AutoNum type="alphaLcPeriod"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To demarcate</a:t>
            </a:r>
          </a:p>
          <a:p>
            <a:pPr algn="l"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AutoNum type="alphaLcPeriod"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Minimax occam</a:t>
            </a:r>
          </a:p>
          <a:p>
            <a:pPr algn="l" rtl="0" lvl="0" indent="-304800" marL="45720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AutoNum startAt="2" type="arabicPeriod"/>
            </a:pPr>
            <a:r>
              <a:rPr sz="1200" lang="en">
                <a:latin typeface="Trebuchet MS"/>
                <a:ea typeface="Trebuchet MS"/>
                <a:cs typeface="Trebuchet MS"/>
                <a:sym typeface="Trebuchet MS"/>
              </a:rPr>
              <a:t>Defining Entrepreneur</a:t>
            </a:r>
          </a:p>
          <a:p>
            <a:pPr algn="l"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AutoNum type="alphaLcPeriod"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The ability to anticipate demand</a:t>
            </a:r>
          </a:p>
          <a:p>
            <a:pPr algn="l"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AutoNum type="alphaLcPeriod"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Well performing entrepreneurship is recognised</a:t>
            </a:r>
          </a:p>
          <a:p>
            <a:pPr algn="l" rtl="0" lvl="0" indent="-304800" marL="45720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AutoNum startAt="3" type="arabicPeriod"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Defining Business</a:t>
            </a:r>
          </a:p>
          <a:p>
            <a:pPr algn="l"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AutoNum type="arabicPeriod"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A sequence of activities </a:t>
            </a:r>
          </a:p>
          <a:p>
            <a:pPr algn="l" rtl="0" indent="0" marL="0">
              <a:spcBef>
                <a:spcPts val="0"/>
              </a:spcBef>
              <a:buNone/>
            </a:pPr>
            <a:r>
              <a:t/>
            </a:r>
            <a:endParaRPr b="0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indent="0" marL="0">
              <a:spcBef>
                <a:spcPts val="0"/>
              </a:spcBef>
              <a:buNone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Defining Profit </a:t>
            </a:r>
          </a:p>
          <a:p>
            <a:pPr algn="l" rtl="0" lvl="0" indent="0" marL="0">
              <a:spcBef>
                <a:spcPts val="0"/>
              </a:spcBef>
              <a:buNone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	Progress</a:t>
            </a:r>
          </a:p>
          <a:p>
            <a:pPr algn="l" rtl="0">
              <a:spcBef>
                <a:spcPts val="0"/>
              </a:spcBef>
              <a:buNone/>
            </a:pPr>
            <a:r>
              <a:t/>
            </a:r>
            <a:endParaRPr b="0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>
              <a:spcBef>
                <a:spcPts val="0"/>
              </a:spcBef>
              <a:buNone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Risk is distributed</a:t>
            </a:r>
          </a:p>
          <a:p>
            <a:pPr algn="l" rtl="0">
              <a:spcBef>
                <a:spcPts val="0"/>
              </a:spcBef>
              <a:buNone/>
            </a:pPr>
            <a:r>
              <a:t/>
            </a:r>
            <a:endParaRPr b="0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>
              <a:spcBef>
                <a:spcPts val="0"/>
              </a:spcBef>
              <a:buNone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In short: whose ideas get to be brought in to the material world?</a:t>
            </a:r>
          </a:p>
          <a:p>
            <a:pPr algn="l" rtl="0">
              <a:spcBef>
                <a:spcPts val="0"/>
              </a:spcBef>
              <a:buNone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	Who gets the land, the money, the food, the security</a:t>
            </a:r>
          </a:p>
          <a:p>
            <a:pPr algn="l" rtl="0">
              <a:spcBef>
                <a:spcPts val="0"/>
              </a:spcBef>
              <a:buNone/>
            </a:pPr>
            <a:r>
              <a:t/>
            </a:r>
            <a:endParaRPr b="0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>
              <a:spcBef>
                <a:spcPts val="0"/>
              </a:spcBef>
              <a:buNone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The internet is an interconnected network</a:t>
            </a:r>
          </a:p>
          <a:p>
            <a:pPr algn="l" rtl="0">
              <a:spcBef>
                <a:spcPts val="0"/>
              </a:spcBef>
              <a:buNone/>
            </a:pPr>
            <a:r>
              <a:rPr b="0" sz="1200" lang="en">
                <a:latin typeface="Trebuchet MS"/>
                <a:ea typeface="Trebuchet MS"/>
                <a:cs typeface="Trebuchet MS"/>
                <a:sym typeface="Trebuchet MS"/>
              </a:rPr>
              <a:t>	It networks networks</a:t>
            </a:r>
          </a:p>
          <a:p>
            <a:pPr algn="l" rtl="0">
              <a:spcBef>
                <a:spcPts val="0"/>
              </a:spcBef>
              <a:buNone/>
            </a:pPr>
            <a:r>
              <a:t/>
            </a:r>
            <a:endParaRPr b="0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>
              <a:spcBef>
                <a:spcPts val="0"/>
              </a:spcBef>
              <a:buNone/>
            </a:pPr>
            <a:r>
              <a:t/>
            </a:r>
            <a:endParaRPr b="0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7725" x="1296098"/>
            <a:ext cy="4058300" cx="65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idx="1" type="subTitle"/>
          </p:nvPr>
        </p:nvSpPr>
        <p:spPr>
          <a:xfrm>
            <a:off y="4407875" x="1821743"/>
            <a:ext cy="431400" cx="5500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800" lang="en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regulation is in the code and the community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t="0" b="0" r="842" l="0"/>
          <a:stretch/>
        </p:blipFill>
        <p:spPr>
          <a:xfrm>
            <a:off y="89225" x="905175"/>
            <a:ext cy="4965051" cx="71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y="3175354" x="3090459"/>
            <a:ext cy="127500" cx="3234899"/>
          </a:xfrm>
          <a:prstGeom prst="roundRect">
            <a:avLst>
              <a:gd fmla="val 16667" name="adj"/>
            </a:avLst>
          </a:prstGeom>
          <a:solidFill>
            <a:srgbClr val="FFFF00">
              <a:alpha val="2231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857250"/>
            <a:ext cy="5143500" cx="74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-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